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1"/>
  </p:sldMasterIdLst>
  <p:sldIdLst>
    <p:sldId id="256" r:id="rId2"/>
    <p:sldId id="257" r:id="rId3"/>
    <p:sldId id="259" r:id="rId4"/>
    <p:sldId id="262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  <a:srgbClr val="FF9300"/>
    <a:srgbClr val="009051"/>
    <a:srgbClr val="FF8AD8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25"/>
    <p:restoredTop sz="94694"/>
  </p:normalViewPr>
  <p:slideViewPr>
    <p:cSldViewPr snapToGrid="0" snapToObjects="1">
      <p:cViewPr varScale="1">
        <p:scale>
          <a:sx n="132" d="100"/>
          <a:sy n="132" d="100"/>
        </p:scale>
        <p:origin x="176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CD4508-F0A0-4A01-A937-E31262BC08A1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1D1345D-C00F-42BA-9F53-47273FE1B99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latin typeface="IBM Plex Sans" panose="020B0503050203000203" pitchFamily="34" charset="0"/>
            </a:rPr>
            <a:t>integrate Pipeline with Cloudant (IBM Database) </a:t>
          </a:r>
        </a:p>
      </dgm:t>
    </dgm:pt>
    <dgm:pt modelId="{1E474C5E-F476-4569-9443-C6E47AD3C984}" type="parTrans" cxnId="{E393420D-5D76-4F54-A306-9E36A1C956C6}">
      <dgm:prSet/>
      <dgm:spPr/>
      <dgm:t>
        <a:bodyPr/>
        <a:lstStyle/>
        <a:p>
          <a:endParaRPr lang="en-US"/>
        </a:p>
      </dgm:t>
    </dgm:pt>
    <dgm:pt modelId="{7A1C3AC3-8623-407B-8143-BF6F9CD43BB5}" type="sibTrans" cxnId="{E393420D-5D76-4F54-A306-9E36A1C956C6}">
      <dgm:prSet/>
      <dgm:spPr/>
      <dgm:t>
        <a:bodyPr/>
        <a:lstStyle/>
        <a:p>
          <a:endParaRPr lang="en-US"/>
        </a:p>
      </dgm:t>
    </dgm:pt>
    <dgm:pt modelId="{FA041277-C8F0-440B-9B7C-0231264F5FC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latin typeface="IBM Plex Sans" panose="020B0503050203000203" pitchFamily="34" charset="0"/>
            </a:rPr>
            <a:t>add visualizations that communicate valuable insights</a:t>
          </a:r>
        </a:p>
      </dgm:t>
    </dgm:pt>
    <dgm:pt modelId="{7511EF05-1183-449F-B72C-130B9EBC384C}" type="parTrans" cxnId="{78E3096E-2D39-4B49-8B3F-F7E89271543A}">
      <dgm:prSet/>
      <dgm:spPr/>
      <dgm:t>
        <a:bodyPr/>
        <a:lstStyle/>
        <a:p>
          <a:endParaRPr lang="en-US"/>
        </a:p>
      </dgm:t>
    </dgm:pt>
    <dgm:pt modelId="{CE903924-C8B7-48A2-AE7C-AD94841A35D3}" type="sibTrans" cxnId="{78E3096E-2D39-4B49-8B3F-F7E89271543A}">
      <dgm:prSet/>
      <dgm:spPr/>
      <dgm:t>
        <a:bodyPr/>
        <a:lstStyle/>
        <a:p>
          <a:endParaRPr lang="en-US"/>
        </a:p>
      </dgm:t>
    </dgm:pt>
    <dgm:pt modelId="{EB5B66E9-C367-DF42-9E27-05C9FC4EE6C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latin typeface="IBM Plex Sans" panose="020B0503050203000203" pitchFamily="34" charset="0"/>
            </a:rPr>
            <a:t>containerize my solution       (Add KUBEFLOW)</a:t>
          </a:r>
        </a:p>
      </dgm:t>
    </dgm:pt>
    <dgm:pt modelId="{5B6ED593-F048-E249-8441-4401623D145C}" type="parTrans" cxnId="{7598FA29-169F-1F44-8703-757F790441E5}">
      <dgm:prSet/>
      <dgm:spPr/>
      <dgm:t>
        <a:bodyPr/>
        <a:lstStyle/>
        <a:p>
          <a:endParaRPr lang="en-US"/>
        </a:p>
      </dgm:t>
    </dgm:pt>
    <dgm:pt modelId="{C337FA0B-1786-3543-ABE1-F12880775935}" type="sibTrans" cxnId="{7598FA29-169F-1F44-8703-757F790441E5}">
      <dgm:prSet/>
      <dgm:spPr/>
    </dgm:pt>
    <dgm:pt modelId="{E07FC737-89A4-4288-BD19-EA0E38484359}" type="pres">
      <dgm:prSet presAssocID="{4ACD4508-F0A0-4A01-A937-E31262BC08A1}" presName="root" presStyleCnt="0">
        <dgm:presLayoutVars>
          <dgm:dir/>
          <dgm:resizeHandles val="exact"/>
        </dgm:presLayoutVars>
      </dgm:prSet>
      <dgm:spPr/>
    </dgm:pt>
    <dgm:pt modelId="{8FE0B995-8C29-47FB-AB24-4E9C396DCFF2}" type="pres">
      <dgm:prSet presAssocID="{01D1345D-C00F-42BA-9F53-47273FE1B991}" presName="compNode" presStyleCnt="0"/>
      <dgm:spPr/>
    </dgm:pt>
    <dgm:pt modelId="{018188EA-F94C-4DB2-B0F0-69FAFC48DE2B}" type="pres">
      <dgm:prSet presAssocID="{01D1345D-C00F-42BA-9F53-47273FE1B991}" presName="iconBgRect" presStyleLbl="bgShp" presStyleIdx="0" presStyleCnt="3"/>
      <dgm:spPr/>
    </dgm:pt>
    <dgm:pt modelId="{D5B43E69-7B33-4499-AEF9-7B1BDAFA1F5F}" type="pres">
      <dgm:prSet presAssocID="{01D1345D-C00F-42BA-9F53-47273FE1B99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324BB855-E5B7-470B-8BAA-8518E85A4039}" type="pres">
      <dgm:prSet presAssocID="{01D1345D-C00F-42BA-9F53-47273FE1B991}" presName="spaceRect" presStyleCnt="0"/>
      <dgm:spPr/>
    </dgm:pt>
    <dgm:pt modelId="{4362F3E0-3FBB-458A-9052-07DE37545A0D}" type="pres">
      <dgm:prSet presAssocID="{01D1345D-C00F-42BA-9F53-47273FE1B991}" presName="textRect" presStyleLbl="revTx" presStyleIdx="0" presStyleCnt="3">
        <dgm:presLayoutVars>
          <dgm:chMax val="1"/>
          <dgm:chPref val="1"/>
        </dgm:presLayoutVars>
      </dgm:prSet>
      <dgm:spPr/>
    </dgm:pt>
    <dgm:pt modelId="{BB4168F9-798E-45FF-A83D-438FD695EC2A}" type="pres">
      <dgm:prSet presAssocID="{7A1C3AC3-8623-407B-8143-BF6F9CD43BB5}" presName="sibTrans" presStyleCnt="0"/>
      <dgm:spPr/>
    </dgm:pt>
    <dgm:pt modelId="{8CF99644-BEE0-4A68-8F09-A741E350D052}" type="pres">
      <dgm:prSet presAssocID="{FA041277-C8F0-440B-9B7C-0231264F5FCB}" presName="compNode" presStyleCnt="0"/>
      <dgm:spPr/>
    </dgm:pt>
    <dgm:pt modelId="{BA8CEF91-50C0-4A9A-8830-B47B7B293EEB}" type="pres">
      <dgm:prSet presAssocID="{FA041277-C8F0-440B-9B7C-0231264F5FCB}" presName="iconBgRect" presStyleLbl="bgShp" presStyleIdx="1" presStyleCnt="3"/>
      <dgm:spPr/>
    </dgm:pt>
    <dgm:pt modelId="{2039FC50-A00A-45B7-B6E7-21C63FCE4C69}" type="pres">
      <dgm:prSet presAssocID="{FA041277-C8F0-440B-9B7C-0231264F5FC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0A60969A-9F8B-4EA1-BDC8-2D7E664E4AA2}" type="pres">
      <dgm:prSet presAssocID="{FA041277-C8F0-440B-9B7C-0231264F5FCB}" presName="spaceRect" presStyleCnt="0"/>
      <dgm:spPr/>
    </dgm:pt>
    <dgm:pt modelId="{0E7CF3DC-B2F2-49AF-92EA-3DE66E1C126C}" type="pres">
      <dgm:prSet presAssocID="{FA041277-C8F0-440B-9B7C-0231264F5FCB}" presName="textRect" presStyleLbl="revTx" presStyleIdx="1" presStyleCnt="3">
        <dgm:presLayoutVars>
          <dgm:chMax val="1"/>
          <dgm:chPref val="1"/>
        </dgm:presLayoutVars>
      </dgm:prSet>
      <dgm:spPr/>
    </dgm:pt>
    <dgm:pt modelId="{9EB6CBEA-4D48-46B9-B337-20902475880B}" type="pres">
      <dgm:prSet presAssocID="{CE903924-C8B7-48A2-AE7C-AD94841A35D3}" presName="sibTrans" presStyleCnt="0"/>
      <dgm:spPr/>
    </dgm:pt>
    <dgm:pt modelId="{B85ADC1B-BE8A-4F56-B488-8942432BBF0F}" type="pres">
      <dgm:prSet presAssocID="{EB5B66E9-C367-DF42-9E27-05C9FC4EE6C9}" presName="compNode" presStyleCnt="0"/>
      <dgm:spPr/>
    </dgm:pt>
    <dgm:pt modelId="{03F0CF7E-F8A3-4B61-A14F-3192A53AECAD}" type="pres">
      <dgm:prSet presAssocID="{EB5B66E9-C367-DF42-9E27-05C9FC4EE6C9}" presName="iconBgRect" presStyleLbl="bgShp" presStyleIdx="2" presStyleCnt="3"/>
      <dgm:spPr/>
    </dgm:pt>
    <dgm:pt modelId="{BE891E48-8437-4BE3-B2D0-F01A80BD81FA}" type="pres">
      <dgm:prSet presAssocID="{EB5B66E9-C367-DF42-9E27-05C9FC4EE6C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x"/>
        </a:ext>
      </dgm:extLst>
    </dgm:pt>
    <dgm:pt modelId="{1A27E7A1-B372-4370-9B98-993E47022423}" type="pres">
      <dgm:prSet presAssocID="{EB5B66E9-C367-DF42-9E27-05C9FC4EE6C9}" presName="spaceRect" presStyleCnt="0"/>
      <dgm:spPr/>
    </dgm:pt>
    <dgm:pt modelId="{8609B255-04A5-425B-82E7-581FAB9038D9}" type="pres">
      <dgm:prSet presAssocID="{EB5B66E9-C367-DF42-9E27-05C9FC4EE6C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393420D-5D76-4F54-A306-9E36A1C956C6}" srcId="{4ACD4508-F0A0-4A01-A937-E31262BC08A1}" destId="{01D1345D-C00F-42BA-9F53-47273FE1B991}" srcOrd="0" destOrd="0" parTransId="{1E474C5E-F476-4569-9443-C6E47AD3C984}" sibTransId="{7A1C3AC3-8623-407B-8143-BF6F9CD43BB5}"/>
    <dgm:cxn modelId="{7598FA29-169F-1F44-8703-757F790441E5}" srcId="{4ACD4508-F0A0-4A01-A937-E31262BC08A1}" destId="{EB5B66E9-C367-DF42-9E27-05C9FC4EE6C9}" srcOrd="2" destOrd="0" parTransId="{5B6ED593-F048-E249-8441-4401623D145C}" sibTransId="{C337FA0B-1786-3543-ABE1-F12880775935}"/>
    <dgm:cxn modelId="{19C5145D-22DB-1846-B081-AF2DCB3F08FF}" type="presOf" srcId="{FA041277-C8F0-440B-9B7C-0231264F5FCB}" destId="{0E7CF3DC-B2F2-49AF-92EA-3DE66E1C126C}" srcOrd="0" destOrd="0" presId="urn:microsoft.com/office/officeart/2018/5/layout/IconCircleLabelList"/>
    <dgm:cxn modelId="{78E3096E-2D39-4B49-8B3F-F7E89271543A}" srcId="{4ACD4508-F0A0-4A01-A937-E31262BC08A1}" destId="{FA041277-C8F0-440B-9B7C-0231264F5FCB}" srcOrd="1" destOrd="0" parTransId="{7511EF05-1183-449F-B72C-130B9EBC384C}" sibTransId="{CE903924-C8B7-48A2-AE7C-AD94841A35D3}"/>
    <dgm:cxn modelId="{2E55E7D7-86FA-4048-ADE7-9A90102D1C30}" type="presOf" srcId="{4ACD4508-F0A0-4A01-A937-E31262BC08A1}" destId="{E07FC737-89A4-4288-BD19-EA0E38484359}" srcOrd="0" destOrd="0" presId="urn:microsoft.com/office/officeart/2018/5/layout/IconCircleLabelList"/>
    <dgm:cxn modelId="{C83AE2E2-222F-5642-BFE5-44075AC1E879}" type="presOf" srcId="{EB5B66E9-C367-DF42-9E27-05C9FC4EE6C9}" destId="{8609B255-04A5-425B-82E7-581FAB9038D9}" srcOrd="0" destOrd="0" presId="urn:microsoft.com/office/officeart/2018/5/layout/IconCircleLabelList"/>
    <dgm:cxn modelId="{4C8AABF8-A260-2144-B53C-710B89220696}" type="presOf" srcId="{01D1345D-C00F-42BA-9F53-47273FE1B991}" destId="{4362F3E0-3FBB-458A-9052-07DE37545A0D}" srcOrd="0" destOrd="0" presId="urn:microsoft.com/office/officeart/2018/5/layout/IconCircleLabelList"/>
    <dgm:cxn modelId="{44A4B5BC-1166-F347-B8B1-BD6F7BA40313}" type="presParOf" srcId="{E07FC737-89A4-4288-BD19-EA0E38484359}" destId="{8FE0B995-8C29-47FB-AB24-4E9C396DCFF2}" srcOrd="0" destOrd="0" presId="urn:microsoft.com/office/officeart/2018/5/layout/IconCircleLabelList"/>
    <dgm:cxn modelId="{3E96C2D1-FA82-1745-B6B4-D9ABE0F6144B}" type="presParOf" srcId="{8FE0B995-8C29-47FB-AB24-4E9C396DCFF2}" destId="{018188EA-F94C-4DB2-B0F0-69FAFC48DE2B}" srcOrd="0" destOrd="0" presId="urn:microsoft.com/office/officeart/2018/5/layout/IconCircleLabelList"/>
    <dgm:cxn modelId="{79F66FD6-84E7-E645-A10E-7445B64664CE}" type="presParOf" srcId="{8FE0B995-8C29-47FB-AB24-4E9C396DCFF2}" destId="{D5B43E69-7B33-4499-AEF9-7B1BDAFA1F5F}" srcOrd="1" destOrd="0" presId="urn:microsoft.com/office/officeart/2018/5/layout/IconCircleLabelList"/>
    <dgm:cxn modelId="{D31F4753-BDEE-6B44-98C3-DCADEDC9CF22}" type="presParOf" srcId="{8FE0B995-8C29-47FB-AB24-4E9C396DCFF2}" destId="{324BB855-E5B7-470B-8BAA-8518E85A4039}" srcOrd="2" destOrd="0" presId="urn:microsoft.com/office/officeart/2018/5/layout/IconCircleLabelList"/>
    <dgm:cxn modelId="{E4220864-893B-524F-BB76-08EDECA7ED31}" type="presParOf" srcId="{8FE0B995-8C29-47FB-AB24-4E9C396DCFF2}" destId="{4362F3E0-3FBB-458A-9052-07DE37545A0D}" srcOrd="3" destOrd="0" presId="urn:microsoft.com/office/officeart/2018/5/layout/IconCircleLabelList"/>
    <dgm:cxn modelId="{7638801F-7563-DA42-8590-F7F729BBDFEA}" type="presParOf" srcId="{E07FC737-89A4-4288-BD19-EA0E38484359}" destId="{BB4168F9-798E-45FF-A83D-438FD695EC2A}" srcOrd="1" destOrd="0" presId="urn:microsoft.com/office/officeart/2018/5/layout/IconCircleLabelList"/>
    <dgm:cxn modelId="{FA90F1AD-7DE7-D544-9462-565816A5AE38}" type="presParOf" srcId="{E07FC737-89A4-4288-BD19-EA0E38484359}" destId="{8CF99644-BEE0-4A68-8F09-A741E350D052}" srcOrd="2" destOrd="0" presId="urn:microsoft.com/office/officeart/2018/5/layout/IconCircleLabelList"/>
    <dgm:cxn modelId="{44B3D782-DE58-4E40-9016-E312B81CDFAE}" type="presParOf" srcId="{8CF99644-BEE0-4A68-8F09-A741E350D052}" destId="{BA8CEF91-50C0-4A9A-8830-B47B7B293EEB}" srcOrd="0" destOrd="0" presId="urn:microsoft.com/office/officeart/2018/5/layout/IconCircleLabelList"/>
    <dgm:cxn modelId="{4ED3D208-949D-194F-8C00-A6F50947A413}" type="presParOf" srcId="{8CF99644-BEE0-4A68-8F09-A741E350D052}" destId="{2039FC50-A00A-45B7-B6E7-21C63FCE4C69}" srcOrd="1" destOrd="0" presId="urn:microsoft.com/office/officeart/2018/5/layout/IconCircleLabelList"/>
    <dgm:cxn modelId="{CB1D9B9E-9780-154D-AF65-B57EB2812ED8}" type="presParOf" srcId="{8CF99644-BEE0-4A68-8F09-A741E350D052}" destId="{0A60969A-9F8B-4EA1-BDC8-2D7E664E4AA2}" srcOrd="2" destOrd="0" presId="urn:microsoft.com/office/officeart/2018/5/layout/IconCircleLabelList"/>
    <dgm:cxn modelId="{6524DDBE-BC41-DE44-83ED-2437F556E806}" type="presParOf" srcId="{8CF99644-BEE0-4A68-8F09-A741E350D052}" destId="{0E7CF3DC-B2F2-49AF-92EA-3DE66E1C126C}" srcOrd="3" destOrd="0" presId="urn:microsoft.com/office/officeart/2018/5/layout/IconCircleLabelList"/>
    <dgm:cxn modelId="{AAB1C61D-975C-BA4B-943A-C92610350FF2}" type="presParOf" srcId="{E07FC737-89A4-4288-BD19-EA0E38484359}" destId="{9EB6CBEA-4D48-46B9-B337-20902475880B}" srcOrd="3" destOrd="0" presId="urn:microsoft.com/office/officeart/2018/5/layout/IconCircleLabelList"/>
    <dgm:cxn modelId="{D1CB0A5F-A355-CC4D-9C52-7DB379BA0167}" type="presParOf" srcId="{E07FC737-89A4-4288-BD19-EA0E38484359}" destId="{B85ADC1B-BE8A-4F56-B488-8942432BBF0F}" srcOrd="4" destOrd="0" presId="urn:microsoft.com/office/officeart/2018/5/layout/IconCircleLabelList"/>
    <dgm:cxn modelId="{FBE1FB02-9CCC-ED45-84AB-917A50DEBB90}" type="presParOf" srcId="{B85ADC1B-BE8A-4F56-B488-8942432BBF0F}" destId="{03F0CF7E-F8A3-4B61-A14F-3192A53AECAD}" srcOrd="0" destOrd="0" presId="urn:microsoft.com/office/officeart/2018/5/layout/IconCircleLabelList"/>
    <dgm:cxn modelId="{3160B1C7-DB33-9745-B3B2-985448447206}" type="presParOf" srcId="{B85ADC1B-BE8A-4F56-B488-8942432BBF0F}" destId="{BE891E48-8437-4BE3-B2D0-F01A80BD81FA}" srcOrd="1" destOrd="0" presId="urn:microsoft.com/office/officeart/2018/5/layout/IconCircleLabelList"/>
    <dgm:cxn modelId="{0086E3A9-74CC-5347-A6DA-E2C3E4DBA2B9}" type="presParOf" srcId="{B85ADC1B-BE8A-4F56-B488-8942432BBF0F}" destId="{1A27E7A1-B372-4370-9B98-993E47022423}" srcOrd="2" destOrd="0" presId="urn:microsoft.com/office/officeart/2018/5/layout/IconCircleLabelList"/>
    <dgm:cxn modelId="{358CC8B7-ECC2-6F44-80B1-F2BA768FC5A3}" type="presParOf" srcId="{B85ADC1B-BE8A-4F56-B488-8942432BBF0F}" destId="{8609B255-04A5-425B-82E7-581FAB9038D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8188EA-F94C-4DB2-B0F0-69FAFC48DE2B}">
      <dsp:nvSpPr>
        <dsp:cNvPr id="0" name=""/>
        <dsp:cNvSpPr/>
      </dsp:nvSpPr>
      <dsp:spPr>
        <a:xfrm>
          <a:off x="686474" y="242140"/>
          <a:ext cx="1990125" cy="19901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B43E69-7B33-4499-AEF9-7B1BDAFA1F5F}">
      <dsp:nvSpPr>
        <dsp:cNvPr id="0" name=""/>
        <dsp:cNvSpPr/>
      </dsp:nvSpPr>
      <dsp:spPr>
        <a:xfrm>
          <a:off x="1110599" y="666265"/>
          <a:ext cx="1141875" cy="1141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2F3E0-3FBB-458A-9052-07DE37545A0D}">
      <dsp:nvSpPr>
        <dsp:cNvPr id="0" name=""/>
        <dsp:cNvSpPr/>
      </dsp:nvSpPr>
      <dsp:spPr>
        <a:xfrm>
          <a:off x="50287" y="2852140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>
              <a:latin typeface="IBM Plex Sans" panose="020B0503050203000203" pitchFamily="34" charset="0"/>
            </a:rPr>
            <a:t>integrate Pipeline with Cloudant (IBM Database) </a:t>
          </a:r>
        </a:p>
      </dsp:txBody>
      <dsp:txXfrm>
        <a:off x="50287" y="2852140"/>
        <a:ext cx="3262500" cy="720000"/>
      </dsp:txXfrm>
    </dsp:sp>
    <dsp:sp modelId="{BA8CEF91-50C0-4A9A-8830-B47B7B293EEB}">
      <dsp:nvSpPr>
        <dsp:cNvPr id="0" name=""/>
        <dsp:cNvSpPr/>
      </dsp:nvSpPr>
      <dsp:spPr>
        <a:xfrm>
          <a:off x="4519912" y="242140"/>
          <a:ext cx="1990125" cy="19901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39FC50-A00A-45B7-B6E7-21C63FCE4C69}">
      <dsp:nvSpPr>
        <dsp:cNvPr id="0" name=""/>
        <dsp:cNvSpPr/>
      </dsp:nvSpPr>
      <dsp:spPr>
        <a:xfrm>
          <a:off x="4944037" y="666265"/>
          <a:ext cx="1141875" cy="1141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7CF3DC-B2F2-49AF-92EA-3DE66E1C126C}">
      <dsp:nvSpPr>
        <dsp:cNvPr id="0" name=""/>
        <dsp:cNvSpPr/>
      </dsp:nvSpPr>
      <dsp:spPr>
        <a:xfrm>
          <a:off x="3883725" y="2852140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>
              <a:latin typeface="IBM Plex Sans" panose="020B0503050203000203" pitchFamily="34" charset="0"/>
            </a:rPr>
            <a:t>add visualizations that communicate valuable insights</a:t>
          </a:r>
        </a:p>
      </dsp:txBody>
      <dsp:txXfrm>
        <a:off x="3883725" y="2852140"/>
        <a:ext cx="3262500" cy="720000"/>
      </dsp:txXfrm>
    </dsp:sp>
    <dsp:sp modelId="{03F0CF7E-F8A3-4B61-A14F-3192A53AECAD}">
      <dsp:nvSpPr>
        <dsp:cNvPr id="0" name=""/>
        <dsp:cNvSpPr/>
      </dsp:nvSpPr>
      <dsp:spPr>
        <a:xfrm>
          <a:off x="8353350" y="242140"/>
          <a:ext cx="1990125" cy="19901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891E48-8437-4BE3-B2D0-F01A80BD81FA}">
      <dsp:nvSpPr>
        <dsp:cNvPr id="0" name=""/>
        <dsp:cNvSpPr/>
      </dsp:nvSpPr>
      <dsp:spPr>
        <a:xfrm>
          <a:off x="8777475" y="666265"/>
          <a:ext cx="1141875" cy="11418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09B255-04A5-425B-82E7-581FAB9038D9}">
      <dsp:nvSpPr>
        <dsp:cNvPr id="0" name=""/>
        <dsp:cNvSpPr/>
      </dsp:nvSpPr>
      <dsp:spPr>
        <a:xfrm>
          <a:off x="7717162" y="2852140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>
              <a:latin typeface="IBM Plex Sans" panose="020B0503050203000203" pitchFamily="34" charset="0"/>
            </a:rPr>
            <a:t>containerize my solution       (Add KUBEFLOW)</a:t>
          </a:r>
        </a:p>
      </dsp:txBody>
      <dsp:txXfrm>
        <a:off x="7717162" y="2852140"/>
        <a:ext cx="326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359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392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285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251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20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611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51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650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357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348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538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7648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7" r:id="rId6"/>
    <p:sldLayoutId id="2147483712" r:id="rId7"/>
    <p:sldLayoutId id="2147483713" r:id="rId8"/>
    <p:sldLayoutId id="2147483714" r:id="rId9"/>
    <p:sldLayoutId id="2147483716" r:id="rId10"/>
    <p:sldLayoutId id="2147483715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opic-modeling-and-latent-dirichlet-allocation-in-python-9bf156893c24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E894B9-2D71-4811-B239-49DD304364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66" b="9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chemeClr val="bg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11F46-9882-B944-8D0C-ACBF2098F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09770" y="1979269"/>
            <a:ext cx="3553373" cy="1785125"/>
          </a:xfrm>
        </p:spPr>
        <p:txBody>
          <a:bodyPr>
            <a:no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IBM Plex Sans Condensed" panose="020B0506050203000203" pitchFamily="34" charset="77"/>
              </a:rPr>
              <a:t>Automated Topic Modeling Pipeline For  Conversational Data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318173-F06A-F94D-AD52-2303FAF3BB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4743" y="4027802"/>
            <a:ext cx="3403426" cy="7388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Ruchi Asthana </a:t>
            </a:r>
          </a:p>
        </p:txBody>
      </p:sp>
    </p:spTree>
    <p:extLst>
      <p:ext uri="{BB962C8B-B14F-4D97-AF65-F5344CB8AC3E}">
        <p14:creationId xmlns:p14="http://schemas.microsoft.com/office/powerpoint/2010/main" val="1543478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59A2A-182A-CA42-82B8-82D423D96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3433" y="702156"/>
            <a:ext cx="3762556" cy="1188720"/>
          </a:xfrm>
        </p:spPr>
        <p:txBody>
          <a:bodyPr>
            <a:normAutofit/>
          </a:bodyPr>
          <a:lstStyle/>
          <a:p>
            <a:r>
              <a:rPr lang="en-US" dirty="0">
                <a:latin typeface="IBM Plex Sans" panose="020B0503050203000203" pitchFamily="34" charset="0"/>
              </a:rPr>
              <a:t>Project Objective</a:t>
            </a:r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278B90F-EB0B-1943-8522-CC68EEC623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564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4BA7F0-D62F-AC46-BA03-45315FEA4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3433" y="2081367"/>
            <a:ext cx="3762556" cy="4232931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dirty="0">
                <a:latin typeface="IBM Plex Sans" panose="020B0503050203000203" pitchFamily="34" charset="0"/>
              </a:rPr>
              <a:t>Our team handles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  <a:latin typeface="IBM Plex Sans" panose="020B0503050203000203" pitchFamily="34" charset="0"/>
              </a:rPr>
              <a:t>inbound communications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en-US" dirty="0">
                <a:latin typeface="IBM Plex Sans" panose="020B0503050203000203" pitchFamily="34" charset="0"/>
              </a:rPr>
              <a:t>on product specific webpages through platforms like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IBM Plex Sans" panose="020B0503050203000203" pitchFamily="34" charset="0"/>
              </a:rPr>
              <a:t>chat</a:t>
            </a:r>
            <a:r>
              <a:rPr lang="en-US" dirty="0">
                <a:latin typeface="IBM Plex Sans" panose="020B0503050203000203" pitchFamily="34" charset="0"/>
              </a:rPr>
              <a:t>. We have accrued a lot of </a:t>
            </a:r>
            <a:r>
              <a:rPr lang="en-US" b="1" dirty="0">
                <a:solidFill>
                  <a:schemeClr val="accent1"/>
                </a:solidFill>
                <a:latin typeface="IBM Plex Sans" panose="020B0503050203000203" pitchFamily="34" charset="0"/>
              </a:rPr>
              <a:t>conversation data</a:t>
            </a:r>
            <a:r>
              <a:rPr lang="en-US" dirty="0">
                <a:latin typeface="IBM Plex Sans" panose="020B0503050203000203" pitchFamily="34" charset="0"/>
              </a:rPr>
              <a:t>, and now our team would like to render some </a:t>
            </a:r>
            <a:r>
              <a:rPr lang="en-US" b="1" dirty="0">
                <a:solidFill>
                  <a:schemeClr val="accent3">
                    <a:lumMod val="75000"/>
                  </a:schemeClr>
                </a:solidFill>
                <a:latin typeface="IBM Plex Sans" panose="020B0503050203000203" pitchFamily="34" charset="0"/>
              </a:rPr>
              <a:t>meaningful insights </a:t>
            </a:r>
            <a:r>
              <a:rPr lang="en-US" dirty="0">
                <a:latin typeface="IBM Plex Sans" panose="020B0503050203000203" pitchFamily="34" charset="0"/>
              </a:rPr>
              <a:t>from it. A few things we are interested in: 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>
                <a:latin typeface="IBM Plex Sans" panose="020B0503050203000203" pitchFamily="34" charset="0"/>
              </a:rPr>
              <a:t>Determining the Most Frequently Asked Topics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>
                <a:latin typeface="IBM Plex Sans" panose="020B0503050203000203" pitchFamily="34" charset="0"/>
              </a:rPr>
              <a:t>Identifying the Most Mentioned Terms and Services </a:t>
            </a:r>
          </a:p>
          <a:p>
            <a:pPr marL="342900" indent="-342900">
              <a:lnSpc>
                <a:spcPct val="90000"/>
              </a:lnSpc>
              <a:buFont typeface="+mj-lt"/>
              <a:buAutoNum type="arabicPeriod"/>
            </a:pPr>
            <a:r>
              <a:rPr lang="en-US" dirty="0">
                <a:latin typeface="IBM Plex Sans" panose="020B0503050203000203" pitchFamily="34" charset="0"/>
              </a:rPr>
              <a:t>Designing Effective Ways to Communicate this data to Non-Technical Project Teams and Stakeholders</a:t>
            </a:r>
          </a:p>
        </p:txBody>
      </p:sp>
    </p:spTree>
    <p:extLst>
      <p:ext uri="{BB962C8B-B14F-4D97-AF65-F5344CB8AC3E}">
        <p14:creationId xmlns:p14="http://schemas.microsoft.com/office/powerpoint/2010/main" val="897012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85607-BACC-4E4C-91EE-7AC868FC0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6"/>
            <a:ext cx="3568661" cy="1188720"/>
          </a:xfrm>
        </p:spPr>
        <p:txBody>
          <a:bodyPr>
            <a:normAutofit/>
          </a:bodyPr>
          <a:lstStyle/>
          <a:p>
            <a:r>
              <a:rPr lang="en-US"/>
              <a:t>Topic Modeling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AA1B2-6C23-1642-AE19-72C8CC9FC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044393"/>
            <a:ext cx="3568661" cy="393095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chemeClr val="accent4">
                    <a:lumMod val="75000"/>
                  </a:schemeClr>
                </a:solidFill>
                <a:latin typeface="IBM Plex Sans" panose="020B0503050203000203" pitchFamily="34" charset="0"/>
              </a:rPr>
              <a:t>Topic modeling</a:t>
            </a:r>
            <a:r>
              <a:rPr lang="en-US" sz="1800" dirty="0">
                <a:solidFill>
                  <a:schemeClr val="accent4">
                    <a:lumMod val="75000"/>
                  </a:schemeClr>
                </a:solidFill>
                <a:latin typeface="IBM Plex Sans" panose="020B0503050203000203" pitchFamily="34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IBM Plex Sans" panose="020B0503050203000203" pitchFamily="34" charset="0"/>
              </a:rPr>
              <a:t>is a type of statistical modeling for </a:t>
            </a:r>
            <a:r>
              <a:rPr lang="en-US" sz="1800" b="1" dirty="0">
                <a:solidFill>
                  <a:schemeClr val="accent4">
                    <a:lumMod val="50000"/>
                  </a:schemeClr>
                </a:solidFill>
                <a:latin typeface="IBM Plex Sans" panose="020B0503050203000203" pitchFamily="34" charset="0"/>
              </a:rPr>
              <a:t>discovering the abstract “topics” </a:t>
            </a:r>
            <a:r>
              <a:rPr lang="en-US" sz="1800" dirty="0">
                <a:solidFill>
                  <a:schemeClr val="tx1"/>
                </a:solidFill>
                <a:latin typeface="IBM Plex Sans" panose="020B0503050203000203" pitchFamily="34" charset="0"/>
              </a:rPr>
              <a:t>that occur in a collection of documents.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latin typeface="IBM Plex Sans" panose="020B0503050203000203" pitchFamily="34" charset="0"/>
              </a:rPr>
              <a:t>Latent Dirichlet Allocation (LDA)</a:t>
            </a:r>
            <a:r>
              <a:rPr lang="en-US" sz="1800" dirty="0">
                <a:solidFill>
                  <a:schemeClr val="tx1"/>
                </a:solidFill>
                <a:latin typeface="IBM Plex Sans" panose="020B0503050203000203" pitchFamily="34" charset="0"/>
              </a:rPr>
              <a:t> is an example of topic model and is used to 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IBM Plex Sans" panose="020B0503050203000203" pitchFamily="34" charset="0"/>
              </a:rPr>
              <a:t>classify text in a document to a particular topic</a:t>
            </a:r>
            <a:r>
              <a:rPr lang="en-US" sz="1800" dirty="0">
                <a:solidFill>
                  <a:schemeClr val="tx1"/>
                </a:solidFill>
                <a:latin typeface="IBM Plex Sans" panose="020B0503050203000203" pitchFamily="34" charset="0"/>
              </a:rPr>
              <a:t>. It builds a topic per document model and words per topic model, modeled as Dirichlet distributions.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F5763B-3FAD-DA4B-B6C3-991ED8FCD7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12" r="-1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4BBE4D-0B0C-2740-8C63-9A2589570087}"/>
              </a:ext>
            </a:extLst>
          </p:cNvPr>
          <p:cNvSpPr txBox="1"/>
          <p:nvPr/>
        </p:nvSpPr>
        <p:spPr>
          <a:xfrm>
            <a:off x="609906" y="5910803"/>
            <a:ext cx="2726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Topic Modeling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654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22">
            <a:extLst>
              <a:ext uri="{FF2B5EF4-FFF2-40B4-BE49-F238E27FC236}">
                <a16:creationId xmlns:a16="http://schemas.microsoft.com/office/drawing/2014/main" id="{FAAAB002-E48E-4009-828A-511F7A8280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2E241FD-0198-7F45-BF49-4222B4E728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39" r="14948" b="154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48" name="Rectangle 24">
            <a:extLst>
              <a:ext uri="{FF2B5EF4-FFF2-40B4-BE49-F238E27FC236}">
                <a16:creationId xmlns:a16="http://schemas.microsoft.com/office/drawing/2014/main" id="{97EF55D5-23F0-4398-B16B-AEF5778C3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423123"/>
            <a:ext cx="4216219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26">
            <a:extLst>
              <a:ext uri="{FF2B5EF4-FFF2-40B4-BE49-F238E27FC236}">
                <a16:creationId xmlns:a16="http://schemas.microsoft.com/office/drawing/2014/main" id="{FDF32581-CAA1-43C6-8532-DC56C8435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01200"/>
            <a:ext cx="4214869" cy="575705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685607-BACC-4E4C-91EE-7AC868FC0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540" y="1131195"/>
            <a:ext cx="3730810" cy="1247938"/>
          </a:xfrm>
        </p:spPr>
        <p:txBody>
          <a:bodyPr anchor="ctr">
            <a:normAutofit/>
          </a:bodyPr>
          <a:lstStyle/>
          <a:p>
            <a:r>
              <a:rPr lang="en-US" sz="2600" dirty="0">
                <a:solidFill>
                  <a:srgbClr val="FFFFFF"/>
                </a:solidFill>
              </a:rPr>
              <a:t>N-GRAM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AA1B2-6C23-1642-AE19-72C8CC9FC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096" y="2229984"/>
            <a:ext cx="3730810" cy="3505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FFC000"/>
                </a:solidFill>
                <a:latin typeface="IBM Plex Sans" panose="020B0503050203000203" pitchFamily="34" charset="0"/>
              </a:rPr>
              <a:t>N-Grams</a:t>
            </a:r>
            <a:r>
              <a:rPr lang="en-US" dirty="0">
                <a:solidFill>
                  <a:srgbClr val="FFFFFF"/>
                </a:solidFill>
                <a:latin typeface="IBM Plex Sans" panose="020B0503050203000203" pitchFamily="34" charset="0"/>
              </a:rPr>
              <a:t> can be a very useful tool when trying to figure out which </a:t>
            </a:r>
            <a:r>
              <a:rPr lang="en-US" b="1" dirty="0">
                <a:solidFill>
                  <a:srgbClr val="FF9300"/>
                </a:solidFill>
                <a:latin typeface="IBM Plex Sans" panose="020B0503050203000203" pitchFamily="34" charset="0"/>
              </a:rPr>
              <a:t>words and phrases are commonly expressed</a:t>
            </a:r>
            <a:r>
              <a:rPr lang="en-US" dirty="0">
                <a:solidFill>
                  <a:srgbClr val="FF9300"/>
                </a:solidFill>
                <a:latin typeface="IBM Plex Sans" panose="020B0503050203000203" pitchFamily="34" charset="0"/>
              </a:rPr>
              <a:t> </a:t>
            </a:r>
            <a:r>
              <a:rPr lang="en-US" dirty="0">
                <a:solidFill>
                  <a:srgbClr val="FFFFFF"/>
                </a:solidFill>
                <a:latin typeface="IBM Plex Sans" panose="020B0503050203000203" pitchFamily="34" charset="0"/>
              </a:rPr>
              <a:t>in a set of unstructured data. Analyzing trends in N-Grams can tell us what </a:t>
            </a:r>
            <a:r>
              <a:rPr lang="en-US" b="1" dirty="0">
                <a:solidFill>
                  <a:srgbClr val="92D050"/>
                </a:solidFill>
                <a:latin typeface="IBM Plex Sans" panose="020B0503050203000203" pitchFamily="34" charset="0"/>
              </a:rPr>
              <a:t>topics customers have started talking about</a:t>
            </a:r>
            <a:r>
              <a:rPr lang="en-US" dirty="0">
                <a:solidFill>
                  <a:srgbClr val="FFFFFF"/>
                </a:solidFill>
                <a:latin typeface="IBM Plex Sans" panose="020B0503050203000203" pitchFamily="34" charset="0"/>
              </a:rPr>
              <a:t>, and </a:t>
            </a:r>
            <a:r>
              <a:rPr lang="en-US" dirty="0">
                <a:solidFill>
                  <a:schemeClr val="tx1"/>
                </a:solidFill>
                <a:latin typeface="IBM Plex Sans" panose="020B0503050203000203" pitchFamily="34" charset="0"/>
              </a:rPr>
              <a:t>what</a:t>
            </a:r>
            <a:r>
              <a:rPr lang="en-US" dirty="0">
                <a:solidFill>
                  <a:srgbClr val="FF7E79"/>
                </a:solidFill>
                <a:latin typeface="IBM Plex Sans" panose="020B0503050203000203" pitchFamily="34" charset="0"/>
              </a:rPr>
              <a:t> </a:t>
            </a:r>
            <a:r>
              <a:rPr lang="en-US" b="1" dirty="0">
                <a:solidFill>
                  <a:srgbClr val="FF7E79"/>
                </a:solidFill>
                <a:latin typeface="IBM Plex Sans" panose="020B0503050203000203" pitchFamily="34" charset="0"/>
              </a:rPr>
              <a:t>topics that have fallen out of favor</a:t>
            </a:r>
            <a:r>
              <a:rPr lang="en-US" dirty="0">
                <a:solidFill>
                  <a:srgbClr val="FFFFFF"/>
                </a:solidFill>
                <a:latin typeface="IBM Plex Sans" panose="020B0503050203000203" pitchFamily="34" charset="0"/>
              </a:rPr>
              <a:t>. TF-IDF weightings can be applied to N-Gram extraction to narrow down the scope of bigrams and trigrams. </a:t>
            </a:r>
          </a:p>
        </p:txBody>
      </p:sp>
    </p:spTree>
    <p:extLst>
      <p:ext uri="{BB962C8B-B14F-4D97-AF65-F5344CB8AC3E}">
        <p14:creationId xmlns:p14="http://schemas.microsoft.com/office/powerpoint/2010/main" val="1419578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>
              <p:cTn id="2" repeatCount="indefinite" restart="whenNotActive" fill="hold" evtFilter="cancelBubble" nodeType="interactiveSeq">
                <p:stCondLst>
                  <p:cond delay="indefinite"/>
                  <p:cond evt="onBegin" delay="0">
                    <p:tn val="1"/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0168 0.14554" pathEditMode="relative" ptsTypes="AA">
                                      <p:cBhvr>
                                        <p:cTn id="6" dur="3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0168 0.14554 L 0.15156 -0.24861" pathEditMode="relative" ptsTypes="AA">
                                      <p:cBhvr>
                                        <p:cTn id="11" dur="3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00"/>
                            </p:stCondLst>
                            <p:childTnLst>
                              <p:par>
                                <p:cTn id="13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15156 -0.24861 L 0.24922 -0.24861" pathEditMode="relative" ptsTypes="AA">
                                      <p:cBhvr>
                                        <p:cTn id="14" dur="3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4922 -0.24861 L 0.24922 0.24861" pathEditMode="relative" ptsTypes="AA">
                                      <p:cBhvr>
                                        <p:cTn id="17" dur="3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35000"/>
                            </p:stCondLst>
                            <p:childTnLst>
                              <p:par>
                                <p:cTn id="19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24922 0.24861 L -0.17115 0.24861" pathEditMode="relative" ptsTypes="AA">
                                      <p:cBhvr>
                                        <p:cTn id="20" dur="3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0000"/>
                            </p:stCondLst>
                            <p:childTnLst>
                              <p:par>
                                <p:cTn id="22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17115 0.24861 L -0.24922 -0.24861" pathEditMode="relative" ptsTypes="AA">
                                      <p:cBhvr>
                                        <p:cTn id="23" dur="3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5000"/>
                            </p:stCondLst>
                            <p:childTnLst>
                              <p:par>
                                <p:cTn id="25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24922 -0.24861 L -0.15041 -0.24861" pathEditMode="relative" ptsTypes="AA">
                                      <p:cBhvr>
                                        <p:cTn id="26" dur="3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40000"/>
                            </p:stCondLst>
                            <p:childTnLst>
                              <p:par>
                                <p:cTn id="28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15041 -0.24861 L 0 0" pathEditMode="relative" ptsTypes="AA">
                                      <p:cBhvr>
                                        <p:cTn id="29" dur="3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0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31" dur="30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00"/>
                            </p:stCondLst>
                            <p:childTnLst>
                              <p:par>
                                <p:cTn id="3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" pathEditMode="relative" ptsTypes="AA">
                                      <p:cBhvr>
                                        <p:cTn id="34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AA67273-8ADE-8840-BE6D-75FA9872325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5A0C9E-B0F3-4144-93F0-7CE8E20ED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117" y="767988"/>
            <a:ext cx="1301861" cy="152707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A81DE2B-41EE-8C4A-B394-ACD64D588374}"/>
              </a:ext>
            </a:extLst>
          </p:cNvPr>
          <p:cNvSpPr/>
          <p:nvPr/>
        </p:nvSpPr>
        <p:spPr>
          <a:xfrm>
            <a:off x="5382520" y="2271693"/>
            <a:ext cx="3379516" cy="33552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Topic Modeling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3FB421-23F0-2C49-AC7A-099C95464647}"/>
              </a:ext>
            </a:extLst>
          </p:cNvPr>
          <p:cNvSpPr/>
          <p:nvPr/>
        </p:nvSpPr>
        <p:spPr>
          <a:xfrm>
            <a:off x="3015403" y="315661"/>
            <a:ext cx="2239501" cy="33552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 Processing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7B3B1-FCAB-DC40-AD8A-426C49CFD3ED}"/>
              </a:ext>
            </a:extLst>
          </p:cNvPr>
          <p:cNvSpPr txBox="1"/>
          <p:nvPr/>
        </p:nvSpPr>
        <p:spPr>
          <a:xfrm>
            <a:off x="74729" y="1223103"/>
            <a:ext cx="13018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Load Data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7DECD83-9738-A74A-8A7E-DF21A7069E04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92505" y="1531527"/>
            <a:ext cx="1156612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8A79AAA-45D6-DB4A-8ECE-8A5B42389106}"/>
              </a:ext>
            </a:extLst>
          </p:cNvPr>
          <p:cNvSpPr/>
          <p:nvPr/>
        </p:nvSpPr>
        <p:spPr>
          <a:xfrm>
            <a:off x="3015403" y="1281170"/>
            <a:ext cx="2239502" cy="10772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E77153F-AA98-594F-9C39-4D55212C0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600" y="706989"/>
            <a:ext cx="922167" cy="50886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A22EEC3-5F15-B645-B03C-3C7DD746CECB}"/>
              </a:ext>
            </a:extLst>
          </p:cNvPr>
          <p:cNvSpPr txBox="1"/>
          <p:nvPr/>
        </p:nvSpPr>
        <p:spPr>
          <a:xfrm>
            <a:off x="3043060" y="1317346"/>
            <a:ext cx="2211845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IBM Plex Sans" panose="020B0503050203000203" pitchFamily="34" charset="0"/>
              </a:rPr>
              <a:t>class ArticleHeadlines</a:t>
            </a:r>
          </a:p>
          <a:p>
            <a:r>
              <a:rPr lang="en-US" sz="1400" b="1" dirty="0">
                <a:latin typeface="IBM Plex Sans" panose="020B0503050203000203" pitchFamily="34" charset="0"/>
              </a:rPr>
              <a:t>class CleanedHeadlines</a:t>
            </a:r>
          </a:p>
          <a:p>
            <a:r>
              <a:rPr lang="en-US" sz="1200" dirty="0">
                <a:latin typeface="IBM Plex Sans" panose="020B0503050203000203" pitchFamily="34" charset="0"/>
              </a:rPr>
              <a:t>    -Tokenization</a:t>
            </a:r>
          </a:p>
          <a:p>
            <a:r>
              <a:rPr lang="en-US" sz="1200" dirty="0">
                <a:latin typeface="IBM Plex Sans" panose="020B0503050203000203" pitchFamily="34" charset="0"/>
              </a:rPr>
              <a:t>    - Lemmatization</a:t>
            </a:r>
          </a:p>
          <a:p>
            <a:r>
              <a:rPr lang="en-US" sz="1200" dirty="0">
                <a:latin typeface="IBM Plex Sans" panose="020B0503050203000203" pitchFamily="34" charset="0"/>
              </a:rPr>
              <a:t>    - Stemming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E5667E2-DFD7-204E-B29D-5D4C41939FF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650978" y="1531527"/>
            <a:ext cx="392083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E4694C4-3FC1-C046-8CB8-1502E37401FE}"/>
              </a:ext>
            </a:extLst>
          </p:cNvPr>
          <p:cNvSpPr/>
          <p:nvPr/>
        </p:nvSpPr>
        <p:spPr>
          <a:xfrm>
            <a:off x="5380130" y="2671733"/>
            <a:ext cx="3381906" cy="1239684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987F204-63CB-3B43-B797-BCEFDD12B7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7678" y="2753790"/>
            <a:ext cx="930311" cy="100444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F97E717-6918-7641-AF92-483A7E1934B1}"/>
              </a:ext>
            </a:extLst>
          </p:cNvPr>
          <p:cNvSpPr txBox="1"/>
          <p:nvPr/>
        </p:nvSpPr>
        <p:spPr>
          <a:xfrm>
            <a:off x="6260445" y="2711856"/>
            <a:ext cx="245529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IBM Plex Sans" panose="020B0503050203000203" pitchFamily="34" charset="0"/>
              </a:rPr>
              <a:t>class ApplyTopicModeling</a:t>
            </a:r>
          </a:p>
          <a:p>
            <a:r>
              <a:rPr lang="en-US" sz="1400" dirty="0">
                <a:latin typeface="IBM Plex Sans" panose="020B0503050203000203" pitchFamily="34" charset="0"/>
              </a:rPr>
              <a:t> - Preprocess Documents</a:t>
            </a:r>
          </a:p>
          <a:p>
            <a:r>
              <a:rPr lang="en-US" sz="1400" dirty="0">
                <a:latin typeface="IBM Plex Sans" panose="020B0503050203000203" pitchFamily="34" charset="0"/>
              </a:rPr>
              <a:t> - Compare Topic Models</a:t>
            </a:r>
          </a:p>
          <a:p>
            <a:r>
              <a:rPr lang="en-US" sz="1400" dirty="0">
                <a:latin typeface="IBM Plex Sans" panose="020B0503050203000203" pitchFamily="34" charset="0"/>
              </a:rPr>
              <a:t>    </a:t>
            </a:r>
            <a:r>
              <a:rPr lang="en-US" sz="1200" dirty="0">
                <a:latin typeface="IBM Plex Sans" panose="020B0503050203000203" pitchFamily="34" charset="0"/>
              </a:rPr>
              <a:t>- LDA + TFIDF </a:t>
            </a:r>
          </a:p>
          <a:p>
            <a:r>
              <a:rPr lang="en-US" sz="1200" dirty="0">
                <a:latin typeface="IBM Plex Sans" panose="020B0503050203000203" pitchFamily="34" charset="0"/>
              </a:rPr>
              <a:t>    -  LDA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0438145-EBEE-2946-A97B-6B2643F00BCF}"/>
              </a:ext>
            </a:extLst>
          </p:cNvPr>
          <p:cNvSpPr/>
          <p:nvPr/>
        </p:nvSpPr>
        <p:spPr>
          <a:xfrm>
            <a:off x="9353618" y="3255755"/>
            <a:ext cx="2607659" cy="33552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Analysis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959159-5AC3-FC4B-8BB8-D2311FBBE2E0}"/>
              </a:ext>
            </a:extLst>
          </p:cNvPr>
          <p:cNvSpPr/>
          <p:nvPr/>
        </p:nvSpPr>
        <p:spPr>
          <a:xfrm>
            <a:off x="9353619" y="3644207"/>
            <a:ext cx="2607659" cy="3021258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61744C2-0504-464E-821E-82B816F81E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1406" y="4012753"/>
            <a:ext cx="2174572" cy="106554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8B5C898-78A1-6348-8BAB-8257AFAAD3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2677" y="5362394"/>
            <a:ext cx="2329537" cy="117209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4FB3FFE-305F-1B42-B3F6-F2769A6D23DD}"/>
              </a:ext>
            </a:extLst>
          </p:cNvPr>
          <p:cNvSpPr txBox="1"/>
          <p:nvPr/>
        </p:nvSpPr>
        <p:spPr>
          <a:xfrm>
            <a:off x="9492678" y="3705740"/>
            <a:ext cx="23295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N-Gram Analysis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D276EC-187F-8A44-8681-46D5A3AD4127}"/>
              </a:ext>
            </a:extLst>
          </p:cNvPr>
          <p:cNvSpPr txBox="1"/>
          <p:nvPr/>
        </p:nvSpPr>
        <p:spPr>
          <a:xfrm>
            <a:off x="9605747" y="5035826"/>
            <a:ext cx="2117761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Word Clouds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975A67C-3F76-C742-9335-2A9719CB98C8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4071298" y="2394564"/>
            <a:ext cx="0" cy="212649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2097905-FE66-F343-B64D-BF2F8E1D3513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4946388" y="3281242"/>
            <a:ext cx="433742" cy="10333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5633A3A-11EC-9848-884D-3F6FF462D81D}"/>
              </a:ext>
            </a:extLst>
          </p:cNvPr>
          <p:cNvCxnSpPr>
            <a:cxnSpLocks/>
            <a:stCxn id="15" idx="2"/>
            <a:endCxn id="30" idx="0"/>
          </p:cNvCxnSpPr>
          <p:nvPr/>
        </p:nvCxnSpPr>
        <p:spPr>
          <a:xfrm flipH="1">
            <a:off x="7068978" y="3911417"/>
            <a:ext cx="2105" cy="544835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EBE1A53-5717-BC44-84D2-3683AB52AF3F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7887404" y="5154836"/>
            <a:ext cx="1466215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59485F5C-583A-2B41-951D-1BA51E2E0F0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8483" r="4445" b="7946"/>
          <a:stretch/>
        </p:blipFill>
        <p:spPr>
          <a:xfrm>
            <a:off x="3084015" y="2607213"/>
            <a:ext cx="1974566" cy="13473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7072F61-AB5F-224D-8E07-CA9027AC5415}"/>
              </a:ext>
            </a:extLst>
          </p:cNvPr>
          <p:cNvSpPr txBox="1"/>
          <p:nvPr/>
        </p:nvSpPr>
        <p:spPr>
          <a:xfrm>
            <a:off x="3275724" y="3041995"/>
            <a:ext cx="17944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  <a:latin typeface="Bangla Sangam MN" panose="02000000000000000000" pitchFamily="2" charset="0"/>
                <a:cs typeface="Bangla Sangam MN" panose="02000000000000000000" pitchFamily="2" charset="0"/>
              </a:rPr>
              <a:t>./data</a:t>
            </a:r>
          </a:p>
          <a:p>
            <a:r>
              <a:rPr lang="en-US" sz="1400" b="1" dirty="0">
                <a:solidFill>
                  <a:srgbClr val="002060"/>
                </a:solidFill>
                <a:latin typeface="Bangla Sangam MN" panose="02000000000000000000" pitchFamily="2" charset="0"/>
                <a:cs typeface="Bangla Sangam MN" panose="02000000000000000000" pitchFamily="2" charset="0"/>
              </a:rPr>
              <a:t>/</a:t>
            </a:r>
            <a:r>
              <a:rPr lang="en-US" sz="1400" b="1" dirty="0" err="1">
                <a:solidFill>
                  <a:srgbClr val="002060"/>
                </a:solidFill>
                <a:latin typeface="Bangla Sangam MN" panose="02000000000000000000" pitchFamily="2" charset="0"/>
                <a:cs typeface="Bangla Sangam MN" panose="02000000000000000000" pitchFamily="2" charset="0"/>
              </a:rPr>
              <a:t>CleanedHeadline</a:t>
            </a:r>
            <a:r>
              <a:rPr lang="en-US" sz="1400" b="1" dirty="0">
                <a:solidFill>
                  <a:srgbClr val="002060"/>
                </a:solidFill>
                <a:latin typeface="Bangla Sangam MN" panose="02000000000000000000" pitchFamily="2" charset="0"/>
                <a:cs typeface="Bangla Sangam MN" panose="02000000000000000000" pitchFamily="2" charset="0"/>
              </a:rPr>
              <a:t>- [date]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A8C174A-EEF9-4049-955E-73E2CE7F162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8483" r="4445" b="7946"/>
          <a:stretch/>
        </p:blipFill>
        <p:spPr>
          <a:xfrm>
            <a:off x="5958680" y="4456252"/>
            <a:ext cx="2220596" cy="151653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FCA7B20-1D8D-B24C-8737-640ECE789B51}"/>
              </a:ext>
            </a:extLst>
          </p:cNvPr>
          <p:cNvSpPr txBox="1"/>
          <p:nvPr/>
        </p:nvSpPr>
        <p:spPr>
          <a:xfrm>
            <a:off x="6156624" y="4960489"/>
            <a:ext cx="1990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2060"/>
                </a:solidFill>
                <a:latin typeface="Bangla Sangam MN" panose="02000000000000000000" pitchFamily="2" charset="0"/>
                <a:cs typeface="Bangla Sangam MN" panose="02000000000000000000" pitchFamily="2" charset="0"/>
              </a:rPr>
              <a:t>./output/</a:t>
            </a:r>
            <a:r>
              <a:rPr lang="en-US" sz="1400" b="1" dirty="0" err="1">
                <a:solidFill>
                  <a:srgbClr val="002060"/>
                </a:solidFill>
                <a:latin typeface="Bangla Sangam MN" panose="02000000000000000000" pitchFamily="2" charset="0"/>
                <a:cs typeface="Bangla Sangam MN" panose="02000000000000000000" pitchFamily="2" charset="0"/>
              </a:rPr>
              <a:t>TopicModeling</a:t>
            </a:r>
            <a:endParaRPr lang="en-US" sz="1400" b="1" dirty="0">
              <a:solidFill>
                <a:srgbClr val="002060"/>
              </a:solidFill>
              <a:latin typeface="Bangla Sangam MN" panose="02000000000000000000" pitchFamily="2" charset="0"/>
              <a:cs typeface="Bangla Sangam MN" panose="02000000000000000000" pitchFamily="2" charset="0"/>
            </a:endParaRPr>
          </a:p>
          <a:p>
            <a:r>
              <a:rPr lang="en-US" sz="1400" b="1" dirty="0">
                <a:solidFill>
                  <a:srgbClr val="002060"/>
                </a:solidFill>
                <a:latin typeface="Bangla Sangam MN" panose="02000000000000000000" pitchFamily="2" charset="0"/>
                <a:cs typeface="Bangla Sangam MN" panose="02000000000000000000" pitchFamily="2" charset="0"/>
              </a:rPr>
              <a:t>/</a:t>
            </a:r>
            <a:r>
              <a:rPr lang="en-US" sz="1400" b="1" dirty="0" err="1">
                <a:solidFill>
                  <a:srgbClr val="002060"/>
                </a:solidFill>
                <a:latin typeface="Bangla Sangam MN" panose="02000000000000000000" pitchFamily="2" charset="0"/>
                <a:cs typeface="Bangla Sangam MN" panose="02000000000000000000" pitchFamily="2" charset="0"/>
              </a:rPr>
              <a:t>CleanedHeadline</a:t>
            </a:r>
            <a:r>
              <a:rPr lang="en-US" sz="1400" b="1" dirty="0">
                <a:solidFill>
                  <a:srgbClr val="002060"/>
                </a:solidFill>
                <a:latin typeface="Bangla Sangam MN" panose="02000000000000000000" pitchFamily="2" charset="0"/>
                <a:cs typeface="Bangla Sangam MN" panose="02000000000000000000" pitchFamily="2" charset="0"/>
              </a:rPr>
              <a:t>-[salt]</a:t>
            </a:r>
          </a:p>
        </p:txBody>
      </p:sp>
    </p:spTree>
    <p:extLst>
      <p:ext uri="{BB962C8B-B14F-4D97-AF65-F5344CB8AC3E}">
        <p14:creationId xmlns:p14="http://schemas.microsoft.com/office/powerpoint/2010/main" val="600538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C157B-789B-7D47-A64C-9E85C3FF2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  <a:latin typeface="IBM Plex Sans" panose="020B0503050203000203" pitchFamily="34" charset="0"/>
              </a:rPr>
              <a:t>Improvements</a:t>
            </a:r>
          </a:p>
        </p:txBody>
      </p:sp>
      <p:graphicFrame>
        <p:nvGraphicFramePr>
          <p:cNvPr id="38" name="Content Placeholder 2">
            <a:extLst>
              <a:ext uri="{FF2B5EF4-FFF2-40B4-BE49-F238E27FC236}">
                <a16:creationId xmlns:a16="http://schemas.microsoft.com/office/drawing/2014/main" id="{29DB1A82-A25A-453F-B584-5BDEB70F6E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4869665"/>
              </p:ext>
            </p:extLst>
          </p:nvPr>
        </p:nvGraphicFramePr>
        <p:xfrm>
          <a:off x="581025" y="2341563"/>
          <a:ext cx="11029950" cy="3814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75646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AnalogousFromRegularSeed_2SEEDS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C34D54"/>
      </a:accent1>
      <a:accent2>
        <a:srgbClr val="B1653B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305</Words>
  <Application>Microsoft Macintosh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Avenir Next LT Pro</vt:lpstr>
      <vt:lpstr>Bangla Sangam MN</vt:lpstr>
      <vt:lpstr>IBM Plex Sans</vt:lpstr>
      <vt:lpstr>IBM Plex Sans Condensed</vt:lpstr>
      <vt:lpstr>Wingdings 2</vt:lpstr>
      <vt:lpstr>DividendVTI</vt:lpstr>
      <vt:lpstr>Automated Topic Modeling Pipeline For  Conversational Data </vt:lpstr>
      <vt:lpstr>Project Objective</vt:lpstr>
      <vt:lpstr>Topic Modeling</vt:lpstr>
      <vt:lpstr>N-GRAM Analysis</vt:lpstr>
      <vt:lpstr>PowerPoint Presentation</vt:lpstr>
      <vt:lpstr>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Topic Modeling Pipeline For  Conversational Data </dc:title>
  <dc:creator>Ruchi Asthana</dc:creator>
  <cp:lastModifiedBy>Ruchi Asthana</cp:lastModifiedBy>
  <cp:revision>3</cp:revision>
  <dcterms:created xsi:type="dcterms:W3CDTF">2019-12-10T22:21:32Z</dcterms:created>
  <dcterms:modified xsi:type="dcterms:W3CDTF">2019-12-12T13:37:31Z</dcterms:modified>
</cp:coreProperties>
</file>